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90" r:id="rId4"/>
    <p:sldId id="258" r:id="rId5"/>
    <p:sldId id="259" r:id="rId6"/>
    <p:sldId id="260" r:id="rId7"/>
    <p:sldId id="291" r:id="rId8"/>
    <p:sldId id="262" r:id="rId9"/>
    <p:sldId id="263" r:id="rId10"/>
    <p:sldId id="264" r:id="rId11"/>
    <p:sldId id="288" r:id="rId12"/>
    <p:sldId id="280" r:id="rId13"/>
    <p:sldId id="281" r:id="rId14"/>
    <p:sldId id="282" r:id="rId15"/>
    <p:sldId id="289" r:id="rId16"/>
    <p:sldId id="284" r:id="rId17"/>
    <p:sldId id="287" r:id="rId1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08" y="6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jpg>
</file>

<file path=ppt/media/image20.pn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60178862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9016918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0" name="Shape 2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27719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5" name="Shape 24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7196167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425441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81524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Shape 8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961634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03910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6755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0" name="Shape 11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55137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5" name="Shape 12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00561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6331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56475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4" name="Shape 23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359283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Shape 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US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omputer_vision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4.jpg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939115" y="179774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Using Computer Vision Techniques for Feature Detection in Astronaut Photography</a:t>
            </a:r>
          </a:p>
        </p:txBody>
      </p:sp>
      <p:pic>
        <p:nvPicPr>
          <p:cNvPr id="85" name="Shape 85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939115" y="1505336"/>
            <a:ext cx="10120182" cy="464832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939115" y="6215449"/>
            <a:ext cx="1940010" cy="642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 smtClean="0">
                <a:latin typeface="MS UI Gothic" panose="020B0600070205080204" pitchFamily="34" charset="-128"/>
              </a:rPr>
              <a:t>Leslie R. Mayer </a:t>
            </a:r>
          </a:p>
          <a:p>
            <a:r>
              <a:rPr lang="en-US" sz="1800" b="1" dirty="0" smtClean="0">
                <a:latin typeface="MS UI Gothic" panose="020B0600070205080204" pitchFamily="34" charset="-128"/>
              </a:rPr>
              <a:t>ESRS</a:t>
            </a:r>
            <a:endParaRPr lang="en-US" sz="1800" b="1" dirty="0">
              <a:latin typeface="MS UI Gothic" panose="020B0600070205080204" pitchFamily="34" charset="-128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384"/>
    </mc:Choice>
    <mc:Fallback>
      <p:transition spd="slow" advTm="7384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Shape 1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16442" y="970577"/>
            <a:ext cx="8303742" cy="52799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2903838" y="6250496"/>
            <a:ext cx="52021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www.learnopencv.com/blob-detection-using-opencv-python-c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199502" y="355024"/>
            <a:ext cx="82790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Examples of Blob Detection Tunable Parameters</a:t>
            </a:r>
            <a:endParaRPr lang="en-US" sz="2400" b="1" dirty="0"/>
          </a:p>
        </p:txBody>
      </p:sp>
    </p:spTree>
  </p:cSld>
  <p:clrMapOvr>
    <a:masterClrMapping/>
  </p:clrMapOvr>
  <p:transition spd="slow" advTm="20652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58994"/>
            <a:ext cx="6006885" cy="399457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5114" y="2458995"/>
            <a:ext cx="6006886" cy="39945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3125" y="304558"/>
            <a:ext cx="1130643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Lightning Algorithm Results : </a:t>
            </a:r>
          </a:p>
          <a:p>
            <a:endParaRPr lang="en-US" sz="2400" dirty="0" smtClean="0"/>
          </a:p>
          <a:p>
            <a:r>
              <a:rPr lang="en-US" sz="2400" dirty="0" smtClean="0"/>
              <a:t>Purple circles are detected blobs whose color is within the specified color range.</a:t>
            </a:r>
          </a:p>
          <a:p>
            <a:r>
              <a:rPr lang="en-US" sz="2400" dirty="0" smtClean="0"/>
              <a:t>Green circles are detected blobs whose color is outside the </a:t>
            </a:r>
            <a:r>
              <a:rPr lang="en-US" sz="2400" dirty="0"/>
              <a:t>specified color range.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0409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32"/>
    </mc:Choice>
    <mc:Fallback>
      <p:transition spd="slow" advTm="15832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Shape 23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21408" y="163285"/>
            <a:ext cx="10058399" cy="6694714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Shape 237"/>
          <p:cNvSpPr txBox="1"/>
          <p:nvPr/>
        </p:nvSpPr>
        <p:spPr>
          <a:xfrm>
            <a:off x="4344157" y="2171240"/>
            <a:ext cx="2687707" cy="156966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4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Cloud Detection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72"/>
    </mc:Choice>
    <mc:Fallback>
      <p:transition spd="slow" advTm="3472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 txBox="1"/>
          <p:nvPr/>
        </p:nvSpPr>
        <p:spPr>
          <a:xfrm>
            <a:off x="1098358" y="803190"/>
            <a:ext cx="9417242" cy="595595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18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Cloud D</a:t>
            </a:r>
            <a:r>
              <a:rPr lang="en-US" sz="2800" b="1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Arial" panose="020B0604020202020204" pitchFamily="34" charset="0"/>
                <a:sym typeface="Calibri"/>
              </a:rPr>
              <a:t>etect</a:t>
            </a:r>
            <a:r>
              <a:rPr lang="en-US" sz="2800" b="1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ion Algorithm:</a:t>
            </a:r>
            <a:endParaRPr lang="en-US" sz="2800" b="1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18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Uses a combination of grayscale histogram equalization, texture, machine learning, and a sliding window.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24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>
              <a:buSzPct val="25000"/>
            </a:pPr>
            <a:r>
              <a:rPr lang="en-US" sz="2400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Histogram Equalization : Enhance the contrast with a </a:t>
            </a:r>
            <a:r>
              <a:rPr lang="en-US" sz="2400" dirty="0" smtClean="0">
                <a:latin typeface="Calibri" panose="020F0502020204030204" pitchFamily="34" charset="0"/>
              </a:rPr>
              <a:t>Contrast Limited Adaptive Histogram Equalization (CLAHE).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2400" dirty="0" smtClean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Local Binary Pattern Descriptor :  Describes the local texture of a pixel.  A normalized histogram of the LBP is used as the feature space for the machine learning model.</a:t>
            </a:r>
          </a:p>
          <a:p>
            <a:pPr>
              <a:buSzPct val="25000"/>
            </a:pPr>
            <a:endParaRPr lang="en-US" sz="2400" b="1" dirty="0">
              <a:latin typeface="Calibri" panose="020F0502020204030204" pitchFamily="34" charset="0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Machine Learning Classifier  :  A trained Support Vector Machine</a:t>
            </a:r>
            <a:r>
              <a:rPr lang="en-US" sz="2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 </a:t>
            </a:r>
            <a:r>
              <a:rPr lang="en-US" sz="2400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which uses a </a:t>
            </a:r>
            <a:r>
              <a:rPr lang="en-US" sz="2400" dirty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s</a:t>
            </a:r>
            <a:r>
              <a:rPr lang="en-US" sz="2400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liding </a:t>
            </a:r>
            <a:r>
              <a:rPr lang="en-US" sz="2400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w</a:t>
            </a:r>
            <a:r>
              <a:rPr lang="en-US" sz="2400" dirty="0" smtClean="0">
                <a:solidFill>
                  <a:schemeClr val="dk1"/>
                </a:solidFill>
                <a:latin typeface="Calibri" panose="020F0502020204030204" pitchFamily="34" charset="0"/>
                <a:ea typeface="Calibri"/>
                <a:cs typeface="Calibri"/>
                <a:sym typeface="Calibri"/>
              </a:rPr>
              <a:t>indow as the input image.</a:t>
            </a:r>
            <a:endParaRPr lang="en-US" sz="24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None/>
            </a:pPr>
            <a:endParaRPr sz="2400" dirty="0">
              <a:solidFill>
                <a:schemeClr val="dk1"/>
              </a:solidFill>
              <a:latin typeface="Calibri" panose="020F0502020204030204" pitchFamily="34" charset="0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785"/>
    </mc:Choice>
    <mc:Fallback>
      <p:transition spd="slow" advTm="47785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loud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3150" y="0"/>
            <a:ext cx="10044113" cy="685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973"/>
    </mc:Choice>
    <mc:Fallback>
      <p:transition spd="slow" advTm="25973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6011" objId="4"/>
        <p14:stopEvt time="21991" objId="4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loud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8238" y="0"/>
            <a:ext cx="99155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533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2596"/>
    </mc:Choice>
    <mc:Fallback>
      <p:transition spd="slow" advTm="102596"/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308" objId="2"/>
        <p14:stopEvt time="99867" objId="2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/>
        </p:nvSpPr>
        <p:spPr>
          <a:xfrm>
            <a:off x="1149178" y="803189"/>
            <a:ext cx="10070757" cy="56223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800" b="1" dirty="0" err="1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Furture</a:t>
            </a:r>
            <a:r>
              <a:rPr lang="en-US" sz="2800" b="1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Enhancements to the SVM Classifier :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1800" dirty="0" smtClean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  The current classifier was trained with only 48 training images, but many more need to used. To do this quickly and automatically, cloud training sample images will generated by using a list of  images that are all cloud,  and within each image use a sliding window and save the window as a training image.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24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non-cloud sample images with the same process.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spcBef>
                <a:spcPts val="0"/>
              </a:spcBef>
              <a:buSzPct val="25000"/>
            </a:pPr>
            <a:r>
              <a:rPr lang="en-US" sz="24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  Add color to the feature space.</a:t>
            </a:r>
          </a:p>
          <a:p>
            <a:pPr marL="457200" marR="0" lvl="0" indent="-457200" algn="l" rtl="0">
              <a:spcBef>
                <a:spcPts val="0"/>
              </a:spcBef>
              <a:buSzPct val="25000"/>
              <a:buAutoNum type="arabicPeriod" startAt="2"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R="0" lvl="0" algn="l" rtl="0">
              <a:spcBef>
                <a:spcPts val="0"/>
              </a:spcBef>
              <a:buSzPct val="25000"/>
            </a:pPr>
            <a:r>
              <a:rPr lang="en-US" sz="2400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3.  Further define what is cloud, non-cloud inside the sliding window.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lang="en-US" sz="18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290"/>
    </mc:Choice>
    <mc:Fallback>
      <p:transition spd="slow" advTm="3929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/>
          <p:nvPr/>
        </p:nvSpPr>
        <p:spPr>
          <a:xfrm>
            <a:off x="1136822" y="2891480"/>
            <a:ext cx="9700054" cy="35834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4400" dirty="0" smtClean="0">
                <a:latin typeface="Calibri" panose="020F0502020204030204" pitchFamily="34" charset="0"/>
              </a:rPr>
              <a:t>Software Language </a:t>
            </a:r>
            <a:r>
              <a:rPr lang="en-US" sz="4400" dirty="0" smtClean="0">
                <a:latin typeface="Calibri" panose="020F0502020204030204" pitchFamily="34" charset="0"/>
              </a:rPr>
              <a:t>Used for All of the Computer Vision Algorithms </a:t>
            </a:r>
            <a:r>
              <a:rPr lang="en-US" sz="4400" dirty="0" smtClean="0">
                <a:latin typeface="Calibri" panose="020F0502020204030204" pitchFamily="34" charset="0"/>
              </a:rPr>
              <a:t>:   </a:t>
            </a:r>
          </a:p>
          <a:p>
            <a:pPr lvl="0">
              <a:spcBef>
                <a:spcPts val="0"/>
              </a:spcBef>
              <a:buNone/>
            </a:pPr>
            <a:endParaRPr lang="en-US" sz="4400" dirty="0">
              <a:latin typeface="Calibri" panose="020F0502020204030204" pitchFamily="34" charset="0"/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4400" dirty="0" smtClean="0">
                <a:latin typeface="Calibri" panose="020F0502020204030204" pitchFamily="34" charset="0"/>
              </a:rPr>
              <a:t>Python </a:t>
            </a:r>
            <a:r>
              <a:rPr lang="en-US" sz="4400" dirty="0">
                <a:latin typeface="Calibri" panose="020F0502020204030204" pitchFamily="34" charset="0"/>
              </a:rPr>
              <a:t>and python libraries :  </a:t>
            </a:r>
            <a:r>
              <a:rPr lang="en-US" sz="4400" dirty="0" err="1">
                <a:latin typeface="Calibri" panose="020F0502020204030204" pitchFamily="34" charset="0"/>
              </a:rPr>
              <a:t>OpenCV</a:t>
            </a:r>
            <a:r>
              <a:rPr lang="en-US" sz="4400" dirty="0">
                <a:latin typeface="Calibri" panose="020F0502020204030204" pitchFamily="34" charset="0"/>
              </a:rPr>
              <a:t>, </a:t>
            </a:r>
            <a:r>
              <a:rPr lang="en-US" sz="4400" dirty="0" err="1">
                <a:latin typeface="Calibri" panose="020F0502020204030204" pitchFamily="34" charset="0"/>
              </a:rPr>
              <a:t>Sklearn</a:t>
            </a:r>
            <a:r>
              <a:rPr lang="en-US" sz="4400" dirty="0">
                <a:latin typeface="Calibri" panose="020F0502020204030204" pitchFamily="34" charset="0"/>
              </a:rPr>
              <a:t>, </a:t>
            </a:r>
            <a:r>
              <a:rPr lang="en-US" sz="4400" dirty="0" err="1">
                <a:latin typeface="Calibri" panose="020F0502020204030204" pitchFamily="34" charset="0"/>
              </a:rPr>
              <a:t>Numpy</a:t>
            </a:r>
            <a:endParaRPr lang="en-US" sz="4400" dirty="0">
              <a:latin typeface="Calibri" panose="020F0502020204030204" pitchFamily="34" charset="0"/>
            </a:endParaRPr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102" y="442715"/>
            <a:ext cx="4547287" cy="22689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0984" y="442715"/>
            <a:ext cx="4795892" cy="22689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8"/>
    </mc:Choice>
    <mc:Fallback>
      <p:transition spd="slow" advTm="1018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ctrTitle"/>
          </p:nvPr>
        </p:nvSpPr>
        <p:spPr>
          <a:xfrm>
            <a:off x="1524000" y="1122368"/>
            <a:ext cx="9144000" cy="10701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What is Computer Vision?</a:t>
            </a:r>
          </a:p>
        </p:txBody>
      </p:sp>
      <p:sp>
        <p:nvSpPr>
          <p:cNvPr id="91" name="Shape 91"/>
          <p:cNvSpPr txBox="1">
            <a:spLocks noGrp="1"/>
          </p:cNvSpPr>
          <p:nvPr>
            <p:ph type="subTitle" idx="1"/>
          </p:nvPr>
        </p:nvSpPr>
        <p:spPr>
          <a:xfrm>
            <a:off x="1524000" y="2601137"/>
            <a:ext cx="9144000" cy="165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152400" marR="152400" lvl="0" indent="0" algn="l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b="1" dirty="0">
                <a:solidFill>
                  <a:srgbClr val="222222"/>
                </a:solidFill>
                <a:highlight>
                  <a:srgbClr val="FFFFFF"/>
                </a:highlight>
                <a:latin typeface="Calibri" panose="020F0502020204030204" pitchFamily="34" charset="0"/>
                <a:ea typeface="Arial"/>
                <a:cs typeface="Arial"/>
                <a:sym typeface="Arial"/>
              </a:rPr>
              <a:t>Computer vision</a:t>
            </a:r>
            <a:r>
              <a:rPr lang="en-US" dirty="0">
                <a:solidFill>
                  <a:srgbClr val="222222"/>
                </a:solidFill>
                <a:highlight>
                  <a:srgbClr val="FFFFFF"/>
                </a:highlight>
                <a:latin typeface="Calibri" panose="020F0502020204030204" pitchFamily="34" charset="0"/>
                <a:ea typeface="Arial"/>
                <a:cs typeface="Arial"/>
                <a:sym typeface="Arial"/>
              </a:rPr>
              <a:t> tasks include methods for acquiring, processing, analyzing and understanding digital images, and extraction of high-dimensional data from the real world in order to produce numerical or symbolic information, e.g., in the forms of decisions.</a:t>
            </a:r>
          </a:p>
          <a:p>
            <a:pPr marL="152400" marR="152400" lvl="0" indent="-69850" algn="l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endParaRPr sz="2000" dirty="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152400" marR="152400" lvl="0" indent="-69850" algn="l" rtl="0">
              <a:lnSpc>
                <a:spcPct val="120000"/>
              </a:lnSpc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US" sz="2000" u="sng" dirty="0">
                <a:solidFill>
                  <a:srgbClr val="660099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  <a:hlinkClick r:id="rId3"/>
              </a:rPr>
              <a:t>Computer vision - Wikipedia</a:t>
            </a:r>
          </a:p>
          <a:p>
            <a:pPr marL="152400" marR="152400" lvl="0" indent="-69850" algn="l" rtl="0">
              <a:lnSpc>
                <a:spcPct val="109090"/>
              </a:lnSpc>
              <a:spcBef>
                <a:spcPts val="0"/>
              </a:spcBef>
              <a:buClr>
                <a:schemeClr val="dk1"/>
              </a:buClr>
              <a:buSzPct val="78571"/>
              <a:buFont typeface="Arial"/>
              <a:buNone/>
            </a:pPr>
            <a:r>
              <a:rPr lang="en-US" sz="2000" dirty="0">
                <a:solidFill>
                  <a:srgbClr val="006621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https://en.wikipedia.org/wiki/Computer_vision</a:t>
            </a:r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96"/>
    </mc:Choice>
    <mc:Fallback>
      <p:transition spd="slow" advTm="13096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337224" y="2705725"/>
            <a:ext cx="406537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  <a:latin typeface="Calibri" panose="020F0502020204030204" pitchFamily="34" charset="0"/>
              </a:rPr>
              <a:t>Aurora Detection</a:t>
            </a:r>
            <a:endParaRPr lang="en-US" sz="4400" dirty="0">
              <a:solidFill>
                <a:schemeClr val="tx2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457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7"/>
    </mc:Choice>
    <mc:Fallback>
      <p:transition spd="slow" advTm="1287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2875" y="2391603"/>
            <a:ext cx="7888300" cy="2941757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Shape 97"/>
          <p:cNvSpPr txBox="1"/>
          <p:nvPr/>
        </p:nvSpPr>
        <p:spPr>
          <a:xfrm>
            <a:off x="707625" y="135924"/>
            <a:ext cx="10883012" cy="234778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800" b="1" dirty="0"/>
              <a:t>Detecting Aurora :  </a:t>
            </a:r>
            <a:endParaRPr lang="en-US" sz="2800" b="1" dirty="0" smtClean="0"/>
          </a:p>
          <a:p>
            <a:pPr lvl="0">
              <a:spcBef>
                <a:spcPts val="0"/>
              </a:spcBef>
              <a:buNone/>
            </a:pPr>
            <a:r>
              <a:rPr lang="en-US" sz="2800" b="1" dirty="0" smtClean="0"/>
              <a:t> </a:t>
            </a:r>
          </a:p>
          <a:p>
            <a:pPr lvl="0">
              <a:spcBef>
                <a:spcPts val="0"/>
              </a:spcBef>
              <a:buNone/>
            </a:pPr>
            <a:r>
              <a:rPr lang="en-US" sz="2400" dirty="0" smtClean="0">
                <a:latin typeface="Calibri" panose="020F0502020204030204" pitchFamily="34" charset="0"/>
              </a:rPr>
              <a:t>Check </a:t>
            </a:r>
            <a:r>
              <a:rPr lang="en-US" sz="2400" dirty="0">
                <a:latin typeface="Calibri" panose="020F0502020204030204" pitchFamily="34" charset="0"/>
              </a:rPr>
              <a:t>the sun elevation (only </a:t>
            </a:r>
            <a:r>
              <a:rPr lang="en-US" sz="2400" dirty="0" smtClean="0">
                <a:latin typeface="Calibri" panose="020F0502020204030204" pitchFamily="34" charset="0"/>
              </a:rPr>
              <a:t>want to look</a:t>
            </a:r>
            <a:r>
              <a:rPr lang="en-US" sz="2400" dirty="0" smtClean="0">
                <a:latin typeface="Calibri" panose="020F0502020204030204" pitchFamily="34" charset="0"/>
              </a:rPr>
              <a:t> </a:t>
            </a:r>
            <a:r>
              <a:rPr lang="en-US" sz="2400" dirty="0">
                <a:latin typeface="Calibri" panose="020F0502020204030204" pitchFamily="34" charset="0"/>
              </a:rPr>
              <a:t>at </a:t>
            </a:r>
            <a:r>
              <a:rPr lang="en-US" sz="2400" dirty="0" err="1">
                <a:latin typeface="Calibri" panose="020F0502020204030204" pitchFamily="34" charset="0"/>
              </a:rPr>
              <a:t>nightime</a:t>
            </a:r>
            <a:r>
              <a:rPr lang="en-US" sz="2400" dirty="0">
                <a:latin typeface="Calibri" panose="020F0502020204030204" pitchFamily="34" charset="0"/>
              </a:rPr>
              <a:t> images), reduce noise with a Gaussian filter, and convert the RGB Color Space to HSV Color Space.  </a:t>
            </a:r>
            <a:r>
              <a:rPr lang="en-US" sz="2400" dirty="0" smtClean="0">
                <a:solidFill>
                  <a:schemeClr val="dk1"/>
                </a:solidFill>
                <a:latin typeface="Calibri" panose="020F0502020204030204" pitchFamily="34" charset="0"/>
              </a:rPr>
              <a:t>The a</a:t>
            </a:r>
            <a:r>
              <a:rPr lang="en-US" sz="2400" dirty="0" smtClean="0">
                <a:solidFill>
                  <a:schemeClr val="dk1"/>
                </a:solidFill>
                <a:latin typeface="Calibri" panose="020F0502020204030204" pitchFamily="34" charset="0"/>
              </a:rPr>
              <a:t>lgorithm is </a:t>
            </a:r>
            <a:r>
              <a:rPr lang="en-US" sz="2400" dirty="0">
                <a:solidFill>
                  <a:schemeClr val="dk1"/>
                </a:solidFill>
                <a:latin typeface="Calibri" panose="020F0502020204030204" pitchFamily="34" charset="0"/>
              </a:rPr>
              <a:t>tuned</a:t>
            </a:r>
            <a:r>
              <a:rPr lang="en-US" sz="2400" dirty="0">
                <a:latin typeface="Calibri" panose="020F0502020204030204" pitchFamily="34" charset="0"/>
              </a:rPr>
              <a:t> to select pixels in a specified Hue, Saturation, and Value range.   </a:t>
            </a:r>
          </a:p>
        </p:txBody>
      </p:sp>
      <p:sp>
        <p:nvSpPr>
          <p:cNvPr id="98" name="Shape 98"/>
          <p:cNvSpPr txBox="1"/>
          <p:nvPr/>
        </p:nvSpPr>
        <p:spPr>
          <a:xfrm>
            <a:off x="707625" y="5894173"/>
            <a:ext cx="10138800" cy="85712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-US" b="1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colorLower</a:t>
            </a:r>
            <a:r>
              <a:rPr lang="en-US" b="1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b="1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np.array</a:t>
            </a:r>
            <a:r>
              <a:rPr lang="en-US" b="1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([100, 30, 100], </a:t>
            </a:r>
            <a:r>
              <a:rPr lang="en-US" b="1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dtype</a:t>
            </a:r>
            <a:r>
              <a:rPr lang="en-US" b="1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="uint8")</a:t>
            </a:r>
            <a:br>
              <a:rPr lang="en-US" b="1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en-US" b="1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colorUpper</a:t>
            </a:r>
            <a:r>
              <a:rPr lang="en-US" b="1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b="1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np.array</a:t>
            </a:r>
            <a:r>
              <a:rPr lang="en-US" b="1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([155, 150, 255], </a:t>
            </a:r>
            <a:r>
              <a:rPr lang="en-US" b="1" dirty="0" err="1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dtype</a:t>
            </a:r>
            <a:r>
              <a:rPr lang="en-US" b="1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="uint8")</a:t>
            </a:r>
          </a:p>
          <a:p>
            <a:pPr marL="0" lvl="0" indent="-6985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91666"/>
              <a:buFont typeface="Arial"/>
              <a:buNone/>
            </a:pPr>
            <a:r>
              <a:rPr lang="en-US" b="1" dirty="0">
                <a:solidFill>
                  <a:schemeClr val="dk1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mask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 = cv2.inRange(image, 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colorLower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, </a:t>
            </a:r>
            <a:r>
              <a:rPr lang="en-US" b="1" dirty="0" err="1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colorUpper</a:t>
            </a:r>
            <a:r>
              <a:rPr lang="en-US" b="1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85055" y="5567714"/>
            <a:ext cx="48314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Calibri" panose="020F0502020204030204" pitchFamily="34" charset="0"/>
              </a:rPr>
              <a:t>Sample Python Code for Checking HSV Color Range : </a:t>
            </a:r>
            <a:endParaRPr lang="en-US" b="1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888"/>
    </mc:Choice>
    <mc:Fallback>
      <p:transition spd="slow" advTm="24888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0550" y="614700"/>
            <a:ext cx="5551800" cy="315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32200" y="614700"/>
            <a:ext cx="5463900" cy="3041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Shape 105"/>
          <p:cNvSpPr txBox="1"/>
          <p:nvPr/>
        </p:nvSpPr>
        <p:spPr>
          <a:xfrm>
            <a:off x="707625" y="69600"/>
            <a:ext cx="11080200" cy="54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/>
              <a:t>Result of checking pixels for the bright green color of an aurora :</a:t>
            </a:r>
          </a:p>
        </p:txBody>
      </p:sp>
      <p:pic>
        <p:nvPicPr>
          <p:cNvPr id="106" name="Shape 106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80550" y="3955725"/>
            <a:ext cx="5551800" cy="298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6032200" y="3955725"/>
            <a:ext cx="5551800" cy="290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 advTm="3907">
    <p:push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Shape 1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78900" y="498825"/>
            <a:ext cx="5841600" cy="30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17800" y="498825"/>
            <a:ext cx="5753700" cy="306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8750" y="3712225"/>
            <a:ext cx="5841600" cy="3145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 txBox="1"/>
          <p:nvPr/>
        </p:nvSpPr>
        <p:spPr>
          <a:xfrm>
            <a:off x="893200" y="0"/>
            <a:ext cx="10776900" cy="440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/>
              <a:t>Algorithm is tuned to only detect aurora and not airglow or green city lights</a:t>
            </a:r>
          </a:p>
        </p:txBody>
      </p:sp>
      <p:pic>
        <p:nvPicPr>
          <p:cNvPr id="116" name="Shape 11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217800" y="3712225"/>
            <a:ext cx="5753700" cy="306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 advTm="9798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34712" y="2384852"/>
            <a:ext cx="47449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tx2"/>
                </a:solidFill>
                <a:latin typeface="Calibri" panose="020F0502020204030204" pitchFamily="34" charset="0"/>
              </a:rPr>
              <a:t>Lightning Detection</a:t>
            </a:r>
            <a:endParaRPr lang="en-US" sz="4400" dirty="0">
              <a:solidFill>
                <a:schemeClr val="tx2"/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9502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6"/>
    </mc:Choice>
    <mc:Fallback>
      <p:transition spd="slow" advTm="5456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/>
        </p:nvSpPr>
        <p:spPr>
          <a:xfrm>
            <a:off x="1112108" y="794941"/>
            <a:ext cx="9621728" cy="561821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800" b="1" dirty="0">
                <a:latin typeface="Calibri" panose="020F0502020204030204" pitchFamily="34" charset="0"/>
              </a:rPr>
              <a:t>Detecting Nighttime Lightning </a:t>
            </a:r>
            <a:r>
              <a:rPr lang="en-US" sz="2800" b="1" dirty="0" smtClean="0"/>
              <a:t>:</a:t>
            </a:r>
          </a:p>
          <a:p>
            <a:pPr lvl="0">
              <a:spcBef>
                <a:spcPts val="0"/>
              </a:spcBef>
              <a:buNone/>
            </a:pPr>
            <a:endParaRPr lang="en-US" sz="2400" b="1" dirty="0"/>
          </a:p>
          <a:p>
            <a:pPr lvl="0">
              <a:spcBef>
                <a:spcPts val="0"/>
              </a:spcBef>
              <a:buNone/>
            </a:pPr>
            <a:r>
              <a:rPr lang="en-US" sz="2400" dirty="0"/>
              <a:t>The algorithm uses a combination of bilateral filtering, morphological opening, blob detection, and color masking.</a:t>
            </a:r>
          </a:p>
          <a:p>
            <a:pPr lvl="0">
              <a:spcBef>
                <a:spcPts val="0"/>
              </a:spcBef>
              <a:buNone/>
            </a:pPr>
            <a:endParaRPr sz="2400" dirty="0"/>
          </a:p>
          <a:p>
            <a:pPr lvl="0">
              <a:spcBef>
                <a:spcPts val="0"/>
              </a:spcBef>
              <a:buNone/>
            </a:pPr>
            <a:r>
              <a:rPr lang="en-US" sz="2400" dirty="0"/>
              <a:t>Bilateral Filter : </a:t>
            </a:r>
            <a:r>
              <a:rPr lang="en-US" sz="1800" dirty="0"/>
              <a:t>R</a:t>
            </a:r>
            <a:r>
              <a:rPr lang="en-US" sz="1800" dirty="0">
                <a:solidFill>
                  <a:schemeClr val="dk1"/>
                </a:solidFill>
                <a:highlight>
                  <a:srgbClr val="FFFFFF"/>
                </a:highlight>
              </a:rPr>
              <a:t>educes unwanted noise while keeping edges fairly sharp</a:t>
            </a:r>
          </a:p>
          <a:p>
            <a:pPr lvl="0">
              <a:spcBef>
                <a:spcPts val="0"/>
              </a:spcBef>
              <a:buNone/>
            </a:pPr>
            <a:endParaRPr sz="2400" dirty="0"/>
          </a:p>
          <a:p>
            <a:pPr lvl="0">
              <a:spcBef>
                <a:spcPts val="0"/>
              </a:spcBef>
              <a:buNone/>
            </a:pPr>
            <a:r>
              <a:rPr lang="en-US" sz="2400" dirty="0"/>
              <a:t>Morphological Opening </a:t>
            </a:r>
            <a:r>
              <a:rPr lang="en-US" sz="2400" dirty="0" smtClean="0"/>
              <a:t>: </a:t>
            </a:r>
            <a:r>
              <a:rPr lang="en-US" sz="1800" dirty="0">
                <a:solidFill>
                  <a:schemeClr val="dk1"/>
                </a:solidFill>
                <a:highlight>
                  <a:srgbClr val="FFFFFF"/>
                </a:highlight>
              </a:rPr>
              <a:t>Used to remove very small, bright </a:t>
            </a:r>
            <a:r>
              <a:rPr lang="en-US" sz="1800" dirty="0" smtClean="0">
                <a:solidFill>
                  <a:schemeClr val="dk1"/>
                </a:solidFill>
                <a:highlight>
                  <a:srgbClr val="FFFFFF"/>
                </a:highlight>
              </a:rPr>
              <a:t>objects</a:t>
            </a:r>
            <a:endParaRPr lang="en-US" sz="18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buNone/>
            </a:pPr>
            <a:endParaRPr sz="2400" dirty="0"/>
          </a:p>
          <a:p>
            <a:pPr lvl="0">
              <a:spcBef>
                <a:spcPts val="0"/>
              </a:spcBef>
              <a:buNone/>
            </a:pPr>
            <a:r>
              <a:rPr lang="en-US" sz="2400" dirty="0"/>
              <a:t>Blob Detection </a:t>
            </a:r>
            <a:r>
              <a:rPr lang="en-US" sz="2400" dirty="0" smtClean="0"/>
              <a:t>: </a:t>
            </a:r>
            <a:r>
              <a:rPr lang="en-US" sz="1800" dirty="0">
                <a:solidFill>
                  <a:schemeClr val="dk1"/>
                </a:solidFill>
                <a:highlight>
                  <a:srgbClr val="FFFFFF"/>
                </a:highlight>
              </a:rPr>
              <a:t>Detects a group of connected pixels that share a common property</a:t>
            </a:r>
            <a:r>
              <a:rPr lang="en-US" sz="1800" dirty="0" smtClean="0">
                <a:solidFill>
                  <a:schemeClr val="dk1"/>
                </a:solidFill>
                <a:highlight>
                  <a:srgbClr val="FFFFFF"/>
                </a:highlight>
              </a:rPr>
              <a:t>. Tunable parameters are size, shape, convexity, inertia ratio, and whether blobs are light or dark.</a:t>
            </a:r>
            <a:endParaRPr lang="en-US" sz="1800" dirty="0">
              <a:solidFill>
                <a:schemeClr val="dk1"/>
              </a:solidFill>
              <a:highlight>
                <a:srgbClr val="FFFFFF"/>
              </a:highlight>
            </a:endParaRPr>
          </a:p>
          <a:p>
            <a:pPr lvl="0">
              <a:spcBef>
                <a:spcPts val="0"/>
              </a:spcBef>
              <a:buNone/>
            </a:pPr>
            <a:endParaRPr sz="2400" dirty="0"/>
          </a:p>
          <a:p>
            <a:pPr lvl="0">
              <a:spcBef>
                <a:spcPts val="0"/>
              </a:spcBef>
              <a:buNone/>
            </a:pPr>
            <a:r>
              <a:rPr lang="en-US" sz="2400" dirty="0"/>
              <a:t>Color Masking </a:t>
            </a:r>
            <a:r>
              <a:rPr lang="en-US" sz="2400" dirty="0" smtClean="0"/>
              <a:t>: </a:t>
            </a:r>
            <a:r>
              <a:rPr lang="en-US" sz="1800" dirty="0">
                <a:solidFill>
                  <a:schemeClr val="dk1"/>
                </a:solidFill>
                <a:highlight>
                  <a:srgbClr val="FFFFFF"/>
                </a:highlight>
              </a:rPr>
              <a:t>Use HSV color space to check to see if blob is the right color (want to get rid of city lights)</a:t>
            </a:r>
            <a:endParaRPr lang="en-US" sz="1800" dirty="0">
              <a:solidFill>
                <a:schemeClr val="dk1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297"/>
    </mc:Choice>
    <mc:Fallback>
      <p:transition spd="slow" advTm="35297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Shape 1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-127952"/>
            <a:ext cx="6187163" cy="411729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864982" y="996416"/>
            <a:ext cx="6324600" cy="420585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5867400" y="2652141"/>
            <a:ext cx="6324600" cy="4205858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/>
        </p:nvSpPr>
        <p:spPr>
          <a:xfrm>
            <a:off x="6260775" y="205950"/>
            <a:ext cx="2584500" cy="5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/>
              <a:t>Original Image</a:t>
            </a:r>
          </a:p>
        </p:txBody>
      </p:sp>
      <p:sp>
        <p:nvSpPr>
          <p:cNvPr id="136" name="Shape 136"/>
          <p:cNvSpPr txBox="1"/>
          <p:nvPr/>
        </p:nvSpPr>
        <p:spPr>
          <a:xfrm>
            <a:off x="700225" y="4324850"/>
            <a:ext cx="2090400" cy="5973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/>
              <a:t>Bilateral Filter </a:t>
            </a:r>
          </a:p>
        </p:txBody>
      </p:sp>
      <p:sp>
        <p:nvSpPr>
          <p:cNvPr id="137" name="Shape 137"/>
          <p:cNvSpPr txBox="1"/>
          <p:nvPr/>
        </p:nvSpPr>
        <p:spPr>
          <a:xfrm>
            <a:off x="3655425" y="5642900"/>
            <a:ext cx="2090400" cy="792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2400"/>
              <a:t>Morphological Opening</a:t>
            </a:r>
          </a:p>
        </p:txBody>
      </p:sp>
    </p:spTree>
  </p:cSld>
  <p:clrMapOvr>
    <a:masterClrMapping/>
  </p:clrMapOvr>
  <p:transition spd="slow" advTm="15405">
    <p:push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538</Words>
  <Application>Microsoft Office PowerPoint</Application>
  <PresentationFormat>Widescreen</PresentationFormat>
  <Paragraphs>60</Paragraphs>
  <Slides>17</Slides>
  <Notes>13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MS UI Gothic</vt:lpstr>
      <vt:lpstr>Arial</vt:lpstr>
      <vt:lpstr>Calibri</vt:lpstr>
      <vt:lpstr>Courier New</vt:lpstr>
      <vt:lpstr>Office Theme</vt:lpstr>
      <vt:lpstr>Using Computer Vision Techniques for Feature Detection in Astronaut Photography</vt:lpstr>
      <vt:lpstr>What is Computer Vision?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Computer Vision Techniques for Feature Detection in Astronaut Photography</dc:title>
  <dc:creator>Mayer, Leslie R. (JSC-XI111)[Jacobs Technology, Inc.]</dc:creator>
  <cp:lastModifiedBy>Mayer, Leslie R. (JSC-XI111)[Jacobs Technology, Inc.]</cp:lastModifiedBy>
  <cp:revision>65</cp:revision>
  <dcterms:modified xsi:type="dcterms:W3CDTF">2017-05-30T20:14:13Z</dcterms:modified>
</cp:coreProperties>
</file>